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7" r:id="rId9"/>
    <p:sldId id="268" r:id="rId10"/>
    <p:sldId id="269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ário do Microsoft Office" initials="Office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09"/>
    <p:restoredTop sz="94674"/>
  </p:normalViewPr>
  <p:slideViewPr>
    <p:cSldViewPr snapToGrid="0" snapToObjects="1">
      <p:cViewPr varScale="1">
        <p:scale>
          <a:sx n="82" d="100"/>
          <a:sy n="82" d="100"/>
        </p:scale>
        <p:origin x="184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A84E6-F7A4-ED41-BB87-01FBA9C2A61A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4A2A5-8AAD-5E42-8A4F-6D9F8C1A12D2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1467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F82A-4803-A648-923C-9831C0A93E42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F3D-61B6-AE40-BFD4-B782335B8061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F82A-4803-A648-923C-9831C0A93E42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F3D-61B6-AE40-BFD4-B782335B8061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F82A-4803-A648-923C-9831C0A93E42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F3D-61B6-AE40-BFD4-B782335B8061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F82A-4803-A648-923C-9831C0A93E42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F3D-61B6-AE40-BFD4-B782335B8061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F82A-4803-A648-923C-9831C0A93E42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F3D-61B6-AE40-BFD4-B782335B8061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F82A-4803-A648-923C-9831C0A93E42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F3D-61B6-AE40-BFD4-B782335B8061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F82A-4803-A648-923C-9831C0A93E42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F3D-61B6-AE40-BFD4-B782335B8061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F82A-4803-A648-923C-9831C0A93E42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F3D-61B6-AE40-BFD4-B782335B8061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F82A-4803-A648-923C-9831C0A93E42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F3D-61B6-AE40-BFD4-B782335B8061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F82A-4803-A648-923C-9831C0A93E42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F3D-61B6-AE40-BFD4-B782335B8061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F82A-4803-A648-923C-9831C0A93E42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F3D-61B6-AE40-BFD4-B782335B8061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AF82A-4803-A648-923C-9831C0A93E42}" type="datetimeFigureOut">
              <a:rPr lang="pt-BR" smtClean="0"/>
              <a:t>28/05/2019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62F3D-61B6-AE40-BFD4-B782335B806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3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588937"/>
            <a:ext cx="9144000" cy="1177870"/>
          </a:xfrm>
        </p:spPr>
        <p:txBody>
          <a:bodyPr>
            <a:normAutofit fontScale="90000"/>
          </a:bodyPr>
          <a:lstStyle/>
          <a:p>
            <a:r>
              <a:rPr lang="pt-BR" sz="8900" b="1" i="1" dirty="0" smtClean="0">
                <a:latin typeface="Apple Chancery" charset="0"/>
                <a:ea typeface="Apple Chancery" charset="0"/>
                <a:cs typeface="Apple Chancery" charset="0"/>
              </a:rPr>
              <a:t>PEC 06/2019 </a:t>
            </a:r>
            <a:r>
              <a:rPr lang="pt-BR" sz="3100" b="1" i="1" dirty="0" smtClean="0">
                <a:latin typeface="Baskerville Old Face" charset="0"/>
                <a:ea typeface="Baskerville Old Face" charset="0"/>
                <a:cs typeface="Baskerville Old Face" charset="0"/>
              </a:rPr>
              <a:t>(20.02.2019</a:t>
            </a:r>
            <a:r>
              <a:rPr lang="pt-BR" sz="3100" b="1" i="1" dirty="0" smtClean="0"/>
              <a:t>)</a:t>
            </a:r>
            <a:endParaRPr lang="pt-BR" sz="3100" b="1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4000" y="1955801"/>
            <a:ext cx="11480800" cy="4572000"/>
          </a:xfrm>
        </p:spPr>
        <p:txBody>
          <a:bodyPr>
            <a:noAutofit/>
          </a:bodyPr>
          <a:lstStyle/>
          <a:p>
            <a:endParaRPr lang="pt-BR" sz="1200" i="1" dirty="0" smtClean="0">
              <a:latin typeface="Arial Narrow" charset="0"/>
              <a:ea typeface="Arial Narrow" charset="0"/>
              <a:cs typeface="Arial Narrow" charset="0"/>
            </a:endParaRPr>
          </a:p>
          <a:p>
            <a:r>
              <a:rPr lang="pt-BR" sz="6600" i="1" dirty="0" smtClean="0">
                <a:latin typeface="Arial Narrow" charset="0"/>
                <a:ea typeface="Arial Narrow" charset="0"/>
                <a:cs typeface="Arial Narrow" charset="0"/>
              </a:rPr>
              <a:t>Da </a:t>
            </a:r>
            <a:r>
              <a:rPr lang="pt-BR" sz="6600" b="1" i="1" dirty="0" smtClean="0">
                <a:latin typeface="Arial Narrow" charset="0"/>
                <a:ea typeface="Arial Narrow" charset="0"/>
                <a:cs typeface="Arial Narrow" charset="0"/>
              </a:rPr>
              <a:t>Abrangência</a:t>
            </a:r>
            <a:r>
              <a:rPr lang="pt-BR" sz="6600" i="1" dirty="0" smtClean="0">
                <a:latin typeface="Arial Narrow" charset="0"/>
                <a:ea typeface="Arial Narrow" charset="0"/>
                <a:cs typeface="Arial Narrow" charset="0"/>
              </a:rPr>
              <a:t> da</a:t>
            </a:r>
          </a:p>
          <a:p>
            <a:r>
              <a:rPr lang="pt-BR" sz="6600" b="1" i="1" dirty="0" smtClean="0">
                <a:latin typeface="Arial Narrow" charset="0"/>
                <a:ea typeface="Arial Narrow" charset="0"/>
                <a:cs typeface="Arial Narrow" charset="0"/>
              </a:rPr>
              <a:t>Destruição</a:t>
            </a:r>
            <a:r>
              <a:rPr lang="pt-BR" sz="6600" i="1" dirty="0" smtClean="0">
                <a:latin typeface="Arial Narrow" charset="0"/>
                <a:ea typeface="Arial Narrow" charset="0"/>
                <a:cs typeface="Arial Narrow" charset="0"/>
              </a:rPr>
              <a:t> dos </a:t>
            </a:r>
          </a:p>
          <a:p>
            <a:endParaRPr lang="pt-BR" sz="2000" i="1" dirty="0" smtClean="0">
              <a:latin typeface="Arial Narrow" charset="0"/>
              <a:ea typeface="Arial Narrow" charset="0"/>
              <a:cs typeface="Arial Narrow" charset="0"/>
            </a:endParaRPr>
          </a:p>
          <a:p>
            <a:endParaRPr lang="pt-BR" sz="1200" i="1" dirty="0" smtClean="0">
              <a:latin typeface="Arial Narrow" charset="0"/>
              <a:ea typeface="Arial Narrow" charset="0"/>
              <a:cs typeface="Arial Narrow" charset="0"/>
            </a:endParaRPr>
          </a:p>
          <a:p>
            <a:r>
              <a:rPr lang="pt-BR" sz="6000" b="1" i="1" dirty="0" smtClean="0">
                <a:latin typeface="Bangla MN" charset="0"/>
                <a:ea typeface="Bangla MN" charset="0"/>
                <a:cs typeface="Bangla MN" charset="0"/>
              </a:rPr>
              <a:t>DIREITOS SOCIAIS</a:t>
            </a:r>
          </a:p>
          <a:p>
            <a:endParaRPr lang="pt-BR" sz="6600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3444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930401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pt-BR" b="1" i="1" dirty="0" smtClean="0">
                <a:latin typeface="Bangla MN" charset="0"/>
                <a:ea typeface="Bangla MN" charset="0"/>
                <a:cs typeface="Bangla MN" charset="0"/>
              </a:rPr>
              <a:t>CAPITALIZAÇÃO NO BRASIL</a:t>
            </a:r>
            <a:endParaRPr lang="pt-BR" b="1" i="1" dirty="0">
              <a:latin typeface="Bangla MN" charset="0"/>
              <a:ea typeface="Bangla MN" charset="0"/>
              <a:cs typeface="Bangla MN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930401"/>
            <a:ext cx="12192000" cy="4927599"/>
          </a:xfrm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endParaRPr lang="pt-BR" sz="2800" dirty="0" smtClean="0">
              <a:latin typeface="Arial Narrow" charset="0"/>
              <a:ea typeface="Arial Narrow" charset="0"/>
              <a:cs typeface="Arial Narrow" charset="0"/>
            </a:endParaRPr>
          </a:p>
          <a:p>
            <a:r>
              <a:rPr lang="pt-BR" sz="4400" i="1" dirty="0" smtClean="0">
                <a:latin typeface="Arial Narrow" charset="0"/>
                <a:ea typeface="Arial Narrow" charset="0"/>
                <a:cs typeface="Arial Narrow" charset="0"/>
              </a:rPr>
              <a:t>Art. 202. O regime de previdência privada, de caráter complementar e organizado de forma autônoma em relação ao regime geral de previdência social, será facultativo, baseado na constituição de reservas que garantam o benefício contratado, e regulado por lei complementar. </a:t>
            </a:r>
          </a:p>
          <a:p>
            <a:r>
              <a:rPr lang="pt-BR" sz="4400" i="1" dirty="0" smtClean="0">
                <a:latin typeface="Arial Narrow" charset="0"/>
                <a:ea typeface="Arial Narrow" charset="0"/>
                <a:cs typeface="Arial Narrow" charset="0"/>
              </a:rPr>
              <a:t>EC 20/1998.</a:t>
            </a:r>
            <a:endParaRPr lang="pt-BR" sz="4400" i="1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6433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30200" y="59182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b="1" dirty="0" smtClean="0">
              <a:latin typeface="Arial Narrow" charset="0"/>
              <a:ea typeface="Arial Narrow" charset="0"/>
              <a:cs typeface="Arial Narrow" charset="0"/>
            </a:endParaRPr>
          </a:p>
          <a:p>
            <a:r>
              <a:rPr lang="pt-BR" sz="2400" b="1" dirty="0" smtClean="0">
                <a:latin typeface="Arial Narrow" charset="0"/>
                <a:ea typeface="Arial Narrow" charset="0"/>
                <a:cs typeface="Arial Narrow" charset="0"/>
              </a:rPr>
              <a:t>Fonte</a:t>
            </a:r>
            <a:r>
              <a:rPr lang="pt-BR" sz="2400" dirty="0" smtClean="0">
                <a:latin typeface="Arial Narrow" charset="0"/>
                <a:ea typeface="Arial Narrow" charset="0"/>
                <a:cs typeface="Arial Narrow" charset="0"/>
              </a:rPr>
              <a:t>: SUSEP</a:t>
            </a:r>
            <a:endParaRPr lang="pt-BR" sz="24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30200" y="282989"/>
            <a:ext cx="12928600" cy="6016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2673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841209"/>
            <a:ext cx="11106150" cy="5508791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600200" y="203201"/>
            <a:ext cx="909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i="1" dirty="0" smtClean="0">
                <a:latin typeface="Bangla MN" charset="0"/>
                <a:ea typeface="Bangla MN" charset="0"/>
                <a:cs typeface="Bangla MN" charset="0"/>
              </a:rPr>
              <a:t>ATIVOS FUNDOS DE PENSÃO</a:t>
            </a:r>
            <a:endParaRPr lang="pt-BR" sz="3200" b="1" i="1" dirty="0">
              <a:latin typeface="Bangla MN" charset="0"/>
              <a:ea typeface="Bangla MN" charset="0"/>
              <a:cs typeface="Bangla MN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28650" y="6119336"/>
            <a:ext cx="2442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 Narrow" charset="0"/>
                <a:ea typeface="Arial Narrow" charset="0"/>
                <a:cs typeface="Arial Narrow" charset="0"/>
              </a:rPr>
              <a:t>Fonte</a:t>
            </a:r>
            <a:r>
              <a:rPr lang="pt-BR" sz="2400" dirty="0" smtClean="0">
                <a:latin typeface="Arial Narrow" charset="0"/>
                <a:ea typeface="Arial Narrow" charset="0"/>
                <a:cs typeface="Arial Narrow" charset="0"/>
              </a:rPr>
              <a:t>: PREVIC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57687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3200" y="203201"/>
            <a:ext cx="1170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i="1" smtClean="0">
                <a:latin typeface="Bangla MN" charset="0"/>
                <a:ea typeface="Bangla MN" charset="0"/>
                <a:cs typeface="Bangla MN" charset="0"/>
              </a:rPr>
              <a:t>ATIVO  TOTAL POR MODALIDADE DE PLANO</a:t>
            </a:r>
            <a:endParaRPr lang="pt-BR" sz="3200" b="1" i="1" dirty="0">
              <a:latin typeface="Bangla MN" charset="0"/>
              <a:ea typeface="Bangla MN" charset="0"/>
              <a:cs typeface="Bangla MN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67" y="1016000"/>
            <a:ext cx="11726333" cy="51054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389467" y="6349424"/>
            <a:ext cx="15905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Arial Narrow" charset="0"/>
                <a:ea typeface="Arial Narrow" charset="0"/>
                <a:cs typeface="Arial Narrow" charset="0"/>
              </a:rPr>
              <a:t>Fonte</a:t>
            </a:r>
            <a:r>
              <a:rPr lang="pt-BR" dirty="0">
                <a:latin typeface="Arial Narrow" charset="0"/>
                <a:ea typeface="Arial Narrow" charset="0"/>
                <a:cs typeface="Arial Narrow" charset="0"/>
              </a:rPr>
              <a:t>: </a:t>
            </a:r>
            <a:r>
              <a:rPr lang="pt-BR" sz="2000" dirty="0">
                <a:latin typeface="Arial Narrow" charset="0"/>
                <a:ea typeface="Arial Narrow" charset="0"/>
                <a:cs typeface="Arial Narrow" charset="0"/>
              </a:rPr>
              <a:t>PREVIC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5362572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12191999" cy="683264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pt-BR" sz="4400" b="1" i="1" dirty="0" smtClean="0">
                <a:latin typeface="Arial Narrow" charset="0"/>
                <a:ea typeface="Arial Narrow" charset="0"/>
                <a:cs typeface="Arial Narrow" charset="0"/>
              </a:rPr>
              <a:t>MEIOS:</a:t>
            </a:r>
          </a:p>
          <a:p>
            <a:pPr algn="ctr"/>
            <a:endParaRPr lang="pt-BR" sz="1200" b="1" i="1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pt-BR" sz="3600" b="1" i="1" dirty="0" smtClean="0">
                <a:latin typeface="Bangla MN" charset="0"/>
                <a:ea typeface="Bangla MN" charset="0"/>
                <a:cs typeface="Bangla MN" charset="0"/>
              </a:rPr>
              <a:t>POLÍTICA SOCIAL DE SEGURIDADE SOCIAL</a:t>
            </a:r>
          </a:p>
          <a:p>
            <a:endParaRPr lang="pt-BR" sz="1200" b="1" dirty="0" smtClean="0">
              <a:latin typeface="Apple Chancery" charset="0"/>
              <a:ea typeface="Apple Chancery" charset="0"/>
              <a:cs typeface="Apple Chancery" charset="0"/>
            </a:endParaRPr>
          </a:p>
          <a:p>
            <a:pPr algn="ctr"/>
            <a:r>
              <a:rPr lang="pt-BR" sz="2800" b="1" i="1" dirty="0" smtClean="0">
                <a:latin typeface="Bangla MN" charset="0"/>
                <a:ea typeface="Bangla MN" charset="0"/>
                <a:cs typeface="Bangla MN" charset="0"/>
              </a:rPr>
              <a:t>POLÍTICA SOCIAL DE PREVIDÊNCIA SOCIAL</a:t>
            </a:r>
          </a:p>
          <a:p>
            <a:pPr marL="342900" indent="-342900" algn="ctr">
              <a:buAutoNum type="arabicParenR"/>
            </a:pPr>
            <a:r>
              <a:rPr lang="pt-BR" sz="3200" dirty="0" smtClean="0">
                <a:latin typeface="Arial Narrow" charset="0"/>
                <a:ea typeface="Arial Narrow" charset="0"/>
                <a:cs typeface="Arial Narrow" charset="0"/>
              </a:rPr>
              <a:t>Regime Geral de Previdência Social</a:t>
            </a:r>
          </a:p>
          <a:p>
            <a:pPr marL="342900" indent="-342900" algn="ctr">
              <a:buAutoNum type="arabicParenR"/>
            </a:pPr>
            <a:r>
              <a:rPr lang="pt-BR" sz="3200" dirty="0" smtClean="0">
                <a:latin typeface="Arial Narrow" charset="0"/>
                <a:ea typeface="Arial Narrow" charset="0"/>
                <a:cs typeface="Arial Narrow" charset="0"/>
              </a:rPr>
              <a:t>Regime Próprio de Previdência Social</a:t>
            </a:r>
          </a:p>
          <a:p>
            <a:pPr marL="342900" indent="-342900" algn="ctr">
              <a:buAutoNum type="arabicParenR"/>
            </a:pPr>
            <a:endParaRPr lang="pt-BR" sz="3200" dirty="0"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pt-BR" sz="2800" b="1" i="1" dirty="0" smtClean="0">
                <a:latin typeface="Bangla MN" charset="0"/>
                <a:ea typeface="Bangla MN" charset="0"/>
                <a:cs typeface="Bangla MN" charset="0"/>
              </a:rPr>
              <a:t>POLÍTICA SOCIAL DE SAÚDE </a:t>
            </a:r>
          </a:p>
          <a:p>
            <a:pPr marL="285750" indent="-285750" algn="ctr">
              <a:buFont typeface="Wingdings" charset="2"/>
              <a:buChar char="ü"/>
            </a:pPr>
            <a:r>
              <a:rPr lang="pt-BR" sz="3200" dirty="0" smtClean="0">
                <a:latin typeface="Arial Narrow" charset="0"/>
                <a:ea typeface="Arial Narrow" charset="0"/>
                <a:cs typeface="Arial Narrow" charset="0"/>
              </a:rPr>
              <a:t>Distribuição Gratuita de Remédios</a:t>
            </a:r>
          </a:p>
          <a:p>
            <a:pPr marL="285750" indent="-285750" algn="ctr">
              <a:buFont typeface="Wingdings" charset="2"/>
              <a:buChar char="ü"/>
            </a:pPr>
            <a:r>
              <a:rPr lang="pt-BR" sz="3200" dirty="0" smtClean="0">
                <a:latin typeface="Arial Narrow" charset="0"/>
                <a:ea typeface="Arial Narrow" charset="0"/>
                <a:cs typeface="Arial Narrow" charset="0"/>
              </a:rPr>
              <a:t>Saúde Trabalhadoras/ES</a:t>
            </a:r>
          </a:p>
          <a:p>
            <a:pPr marL="285750" indent="-285750" algn="ctr">
              <a:buFont typeface="Wingdings" charset="2"/>
              <a:buChar char="ü"/>
            </a:pPr>
            <a:endParaRPr lang="pt-BR" sz="3200" dirty="0"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pt-BR" sz="2800" b="1" i="1" dirty="0" smtClean="0">
                <a:latin typeface="Bangla MN" charset="0"/>
                <a:ea typeface="Bangla MN" charset="0"/>
                <a:cs typeface="Bangla MN" charset="0"/>
              </a:rPr>
              <a:t>POLÍTICA SOCIAL DE ASSISTÊNCIA SOCIAL</a:t>
            </a:r>
          </a:p>
          <a:p>
            <a:pPr marL="285750" indent="-285750" algn="ctr">
              <a:buFont typeface="Wingdings" charset="2"/>
              <a:buChar char="ü"/>
            </a:pPr>
            <a:r>
              <a:rPr lang="pt-BR" sz="3200" dirty="0" smtClean="0">
                <a:latin typeface="Arial Narrow" charset="0"/>
                <a:ea typeface="Arial Narrow" charset="0"/>
                <a:cs typeface="Arial Narrow" charset="0"/>
              </a:rPr>
              <a:t>Benefício de Prestação Continuada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70587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7800" y="0"/>
            <a:ext cx="116586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000" b="1" i="1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pt-BR" sz="4400" b="1" i="1" dirty="0" smtClean="0">
                <a:latin typeface="Arial Narrow" charset="0"/>
                <a:ea typeface="Arial Narrow" charset="0"/>
                <a:cs typeface="Arial Narrow" charset="0"/>
              </a:rPr>
              <a:t>MEIOS:</a:t>
            </a:r>
          </a:p>
          <a:p>
            <a:pPr algn="ctr"/>
            <a:endParaRPr lang="pt-BR" sz="2000" b="1" i="1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endParaRPr lang="pt-BR" sz="1200" b="1" i="1" dirty="0" smtClean="0">
              <a:latin typeface="Bangla MN" charset="0"/>
              <a:ea typeface="Bangla MN" charset="0"/>
              <a:cs typeface="Bangla MN" charset="0"/>
            </a:endParaRPr>
          </a:p>
          <a:p>
            <a:pPr algn="ctr"/>
            <a:r>
              <a:rPr lang="pt-BR" sz="4800" b="1" i="1" dirty="0" smtClean="0">
                <a:latin typeface="Bangla MN" charset="0"/>
                <a:ea typeface="Bangla MN" charset="0"/>
                <a:cs typeface="Bangla MN" charset="0"/>
              </a:rPr>
              <a:t>DIREITOS TRABALHISTAS</a:t>
            </a:r>
          </a:p>
          <a:p>
            <a:pPr algn="ctr"/>
            <a:endParaRPr lang="pt-BR" sz="4000" b="1" dirty="0">
              <a:latin typeface="Bangla MN" charset="0"/>
              <a:ea typeface="Bangla MN" charset="0"/>
              <a:cs typeface="Bangla MN" charset="0"/>
            </a:endParaRPr>
          </a:p>
          <a:p>
            <a:pPr algn="ctr"/>
            <a:r>
              <a:rPr lang="pt-BR" sz="4000" b="1" dirty="0" smtClean="0">
                <a:latin typeface="Bangla MN" charset="0"/>
                <a:ea typeface="Bangla MN" charset="0"/>
                <a:cs typeface="Bangla MN" charset="0"/>
              </a:rPr>
              <a:t>COMPLETA A REFORMA TRABALHISTA</a:t>
            </a:r>
          </a:p>
          <a:p>
            <a:pPr algn="ctr"/>
            <a:endParaRPr lang="pt-BR" sz="4000" b="1" dirty="0">
              <a:latin typeface="Bangla MN" charset="0"/>
              <a:ea typeface="Bangla MN" charset="0"/>
              <a:cs typeface="Bangla MN" charset="0"/>
            </a:endParaRPr>
          </a:p>
          <a:p>
            <a:pPr marL="571500" indent="-571500" algn="ctr">
              <a:buFont typeface="Wingdings" charset="2"/>
              <a:buChar char="Ø"/>
            </a:pPr>
            <a:r>
              <a:rPr lang="pt-BR" sz="4400" b="1" dirty="0" smtClean="0">
                <a:latin typeface="Bangla MN" charset="0"/>
                <a:ea typeface="Bangla MN" charset="0"/>
                <a:cs typeface="Bangla MN" charset="0"/>
              </a:rPr>
              <a:t>FGTS</a:t>
            </a:r>
          </a:p>
          <a:p>
            <a:pPr marL="571500" indent="-571500" algn="ctr">
              <a:buFont typeface="Wingdings" charset="2"/>
              <a:buChar char="Ø"/>
            </a:pPr>
            <a:r>
              <a:rPr lang="pt-BR" sz="4400" b="1" dirty="0" smtClean="0">
                <a:latin typeface="Bangla MN" charset="0"/>
                <a:ea typeface="Bangla MN" charset="0"/>
                <a:cs typeface="Bangla MN" charset="0"/>
              </a:rPr>
              <a:t>PIS</a:t>
            </a:r>
          </a:p>
          <a:p>
            <a:pPr marL="571500" indent="-571500" algn="ctr">
              <a:buFont typeface="Wingdings" charset="2"/>
              <a:buChar char="Ø"/>
            </a:pPr>
            <a:r>
              <a:rPr lang="pt-BR" sz="4400" b="1" dirty="0" smtClean="0">
                <a:latin typeface="Bangla MN" charset="0"/>
                <a:ea typeface="Bangla MN" charset="0"/>
                <a:cs typeface="Bangla MN" charset="0"/>
              </a:rPr>
              <a:t>PASEP</a:t>
            </a:r>
          </a:p>
          <a:p>
            <a:pPr marL="571500" indent="-571500" algn="ctr">
              <a:buFont typeface="Wingdings" charset="2"/>
              <a:buChar char="Ø"/>
            </a:pPr>
            <a:endParaRPr lang="pt-BR" sz="4000" b="1" dirty="0" smtClean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1570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279400"/>
            <a:ext cx="11856203" cy="557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i="1" dirty="0" smtClean="0">
                <a:latin typeface="Arial Narrow" charset="0"/>
                <a:ea typeface="Arial Narrow" charset="0"/>
                <a:cs typeface="Arial Narrow" charset="0"/>
              </a:rPr>
              <a:t>MEIOS:</a:t>
            </a:r>
          </a:p>
          <a:p>
            <a:pPr algn="ctr"/>
            <a:endParaRPr lang="pt-BR" sz="1050" b="1" i="1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endParaRPr lang="pt-BR" sz="8000" b="1" i="1" dirty="0" smtClean="0">
              <a:latin typeface="Bangla MN" charset="0"/>
              <a:ea typeface="Bangla MN" charset="0"/>
              <a:cs typeface="Bangla MN" charset="0"/>
            </a:endParaRPr>
          </a:p>
          <a:p>
            <a:pPr algn="ctr"/>
            <a:r>
              <a:rPr lang="pt-BR" sz="8000" b="1" i="1" dirty="0" smtClean="0">
                <a:latin typeface="Bangla MN" charset="0"/>
                <a:ea typeface="Bangla MN" charset="0"/>
                <a:cs typeface="Bangla MN" charset="0"/>
              </a:rPr>
              <a:t>BNDES</a:t>
            </a:r>
          </a:p>
          <a:p>
            <a:pPr algn="ctr"/>
            <a:endParaRPr lang="pt-BR" sz="3600" b="1" i="1" dirty="0" smtClean="0">
              <a:latin typeface="Bangla MN" charset="0"/>
              <a:ea typeface="Bangla MN" charset="0"/>
              <a:cs typeface="Bangla MN" charset="0"/>
            </a:endParaRPr>
          </a:p>
          <a:p>
            <a:pPr algn="ctr"/>
            <a:endParaRPr lang="pt-BR" b="1" dirty="0" smtClean="0">
              <a:latin typeface="Bangla MN" charset="0"/>
              <a:ea typeface="Bangla MN" charset="0"/>
              <a:cs typeface="Bangla MN" charset="0"/>
            </a:endParaRPr>
          </a:p>
          <a:p>
            <a:pPr algn="ctr"/>
            <a:r>
              <a:rPr lang="pt-BR" sz="4400" b="1" dirty="0" smtClean="0">
                <a:latin typeface="Bangla MN" charset="0"/>
                <a:ea typeface="Bangla MN" charset="0"/>
                <a:cs typeface="Bangla MN" charset="0"/>
              </a:rPr>
              <a:t>ALTERA A DESTINAÇÃO </a:t>
            </a:r>
          </a:p>
          <a:p>
            <a:pPr algn="ctr"/>
            <a:r>
              <a:rPr lang="pt-BR" sz="4400" b="1" dirty="0" smtClean="0">
                <a:latin typeface="Bangla MN" charset="0"/>
                <a:ea typeface="Bangla MN" charset="0"/>
                <a:cs typeface="Bangla MN" charset="0"/>
              </a:rPr>
              <a:t>DO FUNDO PÚBLICO</a:t>
            </a:r>
          </a:p>
        </p:txBody>
      </p:sp>
    </p:spTree>
    <p:extLst>
      <p:ext uri="{BB962C8B-B14F-4D97-AF65-F5344CB8AC3E}">
        <p14:creationId xmlns:p14="http://schemas.microsoft.com/office/powerpoint/2010/main" val="6277994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"/>
            <a:ext cx="12192000" cy="6594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000" b="1" i="1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pt-BR" sz="4000" b="1" i="1" dirty="0" smtClean="0">
                <a:latin typeface="Arial Narrow" charset="0"/>
                <a:ea typeface="Arial Narrow" charset="0"/>
                <a:cs typeface="Arial Narrow" charset="0"/>
              </a:rPr>
              <a:t>MEIOS:</a:t>
            </a:r>
          </a:p>
          <a:p>
            <a:pPr algn="ctr"/>
            <a:endParaRPr lang="pt-BR" sz="1050" b="1" i="1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endParaRPr lang="pt-BR" sz="4000" b="1" i="1" dirty="0" smtClean="0">
              <a:latin typeface="Bangla MN" charset="0"/>
              <a:ea typeface="Bangla MN" charset="0"/>
              <a:cs typeface="Bangla MN" charset="0"/>
            </a:endParaRPr>
          </a:p>
          <a:p>
            <a:pPr algn="ctr"/>
            <a:r>
              <a:rPr lang="pt-BR" sz="8000" b="1" i="1" dirty="0" smtClean="0">
                <a:latin typeface="Bangla MN" charset="0"/>
                <a:ea typeface="Bangla MN" charset="0"/>
                <a:cs typeface="Bangla MN" charset="0"/>
              </a:rPr>
              <a:t>DIREITO CONSTITUCIONAL</a:t>
            </a:r>
          </a:p>
          <a:p>
            <a:pPr algn="ctr"/>
            <a:endParaRPr lang="pt-BR" sz="4000" b="1" dirty="0" smtClean="0">
              <a:latin typeface="Bangla MN" charset="0"/>
              <a:ea typeface="Bangla MN" charset="0"/>
              <a:cs typeface="Bangla MN" charset="0"/>
            </a:endParaRPr>
          </a:p>
          <a:p>
            <a:pPr algn="ctr"/>
            <a:r>
              <a:rPr lang="pt-BR" sz="4000" b="1" dirty="0" smtClean="0">
                <a:latin typeface="Bangla MN" charset="0"/>
                <a:ea typeface="Bangla MN" charset="0"/>
                <a:cs typeface="Bangla MN" charset="0"/>
              </a:rPr>
              <a:t>DESCONSTITUCIONALIZA A </a:t>
            </a:r>
          </a:p>
          <a:p>
            <a:pPr algn="ctr"/>
            <a:r>
              <a:rPr lang="pt-BR" sz="4000" b="1" dirty="0" smtClean="0">
                <a:latin typeface="Bangla MN" charset="0"/>
                <a:ea typeface="Bangla MN" charset="0"/>
                <a:cs typeface="Bangla MN" charset="0"/>
              </a:rPr>
              <a:t>MATÉRIA PREVIDENCIÁRIA</a:t>
            </a:r>
          </a:p>
        </p:txBody>
      </p:sp>
    </p:spTree>
    <p:extLst>
      <p:ext uri="{BB962C8B-B14F-4D97-AF65-F5344CB8AC3E}">
        <p14:creationId xmlns:p14="http://schemas.microsoft.com/office/powerpoint/2010/main" val="7004302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"/>
            <a:ext cx="1219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000" b="1" i="1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pt-BR" sz="4400" b="1" i="1" dirty="0" smtClean="0">
                <a:latin typeface="Bangla MN" charset="0"/>
                <a:ea typeface="Bangla MN" charset="0"/>
                <a:cs typeface="Bangla MN" charset="0"/>
              </a:rPr>
              <a:t>FIM / OBJETIVO DA PEC 06/2019</a:t>
            </a:r>
          </a:p>
          <a:p>
            <a:pPr algn="ctr"/>
            <a:endParaRPr lang="pt-BR" sz="2800" b="1" i="1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endParaRPr lang="pt-BR" sz="2800" b="1" i="1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pt-BR" sz="6000" b="1" i="1" dirty="0" smtClean="0">
                <a:latin typeface="Bangla MN" charset="0"/>
                <a:ea typeface="Bangla MN" charset="0"/>
                <a:cs typeface="Bangla MN" charset="0"/>
              </a:rPr>
              <a:t>CAPITALIZAÇÃO </a:t>
            </a:r>
          </a:p>
          <a:p>
            <a:pPr algn="ctr"/>
            <a:endParaRPr lang="pt-BR" sz="2800" b="1" i="1" dirty="0"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pt-BR" sz="4400" b="1" i="1" dirty="0" smtClean="0">
                <a:latin typeface="Arial Narrow" charset="0"/>
                <a:ea typeface="Arial Narrow" charset="0"/>
                <a:cs typeface="Arial Narrow" charset="0"/>
              </a:rPr>
              <a:t>“PREVIDÊNCIA PRIVADA”</a:t>
            </a:r>
          </a:p>
          <a:p>
            <a:pPr algn="ctr"/>
            <a:endParaRPr lang="pt-BR" sz="2000" b="1" i="1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pt-BR" sz="4400" b="1" i="1" dirty="0" smtClean="0">
                <a:latin typeface="Arial Narrow" charset="0"/>
                <a:ea typeface="Arial Narrow" charset="0"/>
                <a:cs typeface="Arial Narrow" charset="0"/>
              </a:rPr>
              <a:t>“PREVIDÊNCIA COMPLEMENTAR”</a:t>
            </a:r>
          </a:p>
          <a:p>
            <a:pPr algn="ctr"/>
            <a:endParaRPr lang="pt-BR" sz="2000" b="1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pt-BR" sz="4400" b="1" i="1" dirty="0" smtClean="0">
                <a:latin typeface="Arial Narrow" charset="0"/>
                <a:ea typeface="Arial Narrow" charset="0"/>
                <a:cs typeface="Arial Narrow" charset="0"/>
              </a:rPr>
              <a:t>FUNDOS DE PENSÃO</a:t>
            </a:r>
          </a:p>
        </p:txBody>
      </p:sp>
    </p:spTree>
    <p:extLst>
      <p:ext uri="{BB962C8B-B14F-4D97-AF65-F5344CB8AC3E}">
        <p14:creationId xmlns:p14="http://schemas.microsoft.com/office/powerpoint/2010/main" val="18656046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"/>
            <a:ext cx="1219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000" b="1" i="1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pt-BR" sz="4400" b="1" i="1" dirty="0" smtClean="0">
                <a:latin typeface="Bangla MN" charset="0"/>
                <a:ea typeface="Bangla MN" charset="0"/>
                <a:cs typeface="Bangla MN" charset="0"/>
              </a:rPr>
              <a:t>FIM / OBJETIVO DA PEC 06/2019</a:t>
            </a:r>
          </a:p>
          <a:p>
            <a:pPr algn="ctr"/>
            <a:endParaRPr lang="pt-BR" sz="2800" b="1" i="1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endParaRPr lang="pt-BR" sz="2800" b="1" i="1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pt-BR" sz="6000" b="1" i="1" dirty="0" smtClean="0">
                <a:latin typeface="Bangla MN" charset="0"/>
                <a:ea typeface="Bangla MN" charset="0"/>
                <a:cs typeface="Bangla MN" charset="0"/>
              </a:rPr>
              <a:t>CAPITAL BANCÁRIO</a:t>
            </a:r>
            <a:r>
              <a:rPr lang="pt-BR" sz="5400" b="1" i="1" dirty="0" smtClean="0">
                <a:latin typeface="Bangla MN" charset="0"/>
                <a:ea typeface="Bangla MN" charset="0"/>
                <a:cs typeface="Bangla MN" charset="0"/>
              </a:rPr>
              <a:t>:</a:t>
            </a:r>
          </a:p>
          <a:p>
            <a:pPr algn="ctr"/>
            <a:endParaRPr lang="pt-BR" sz="2800" b="1" i="1" dirty="0"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pt-BR" sz="5400" b="1" i="1" dirty="0" smtClean="0">
                <a:latin typeface="Arial Narrow" charset="0"/>
                <a:ea typeface="Arial Narrow" charset="0"/>
                <a:cs typeface="Arial Narrow" charset="0"/>
              </a:rPr>
              <a:t>CENTRALIZAR E CONCENTRAR</a:t>
            </a:r>
          </a:p>
          <a:p>
            <a:pPr algn="ctr"/>
            <a:endParaRPr lang="pt-BR" sz="2000" b="1" i="1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pt-BR" sz="5400" b="1" i="1" dirty="0" smtClean="0">
                <a:latin typeface="Arial Narrow" charset="0"/>
                <a:ea typeface="Arial Narrow" charset="0"/>
                <a:cs typeface="Arial Narrow" charset="0"/>
              </a:rPr>
              <a:t>CAPITAL </a:t>
            </a:r>
            <a:r>
              <a:rPr lang="mr-IN" sz="5400" b="1" i="1" dirty="0" smtClean="0">
                <a:latin typeface="Arial Narrow" charset="0"/>
                <a:ea typeface="Arial Narrow" charset="0"/>
                <a:cs typeface="Arial Narrow" charset="0"/>
              </a:rPr>
              <a:t>–</a:t>
            </a:r>
            <a:r>
              <a:rPr lang="pt-BR" sz="5400" b="1" i="1" dirty="0" smtClean="0">
                <a:latin typeface="Arial Narrow" charset="0"/>
                <a:ea typeface="Arial Narrow" charset="0"/>
                <a:cs typeface="Arial Narrow" charset="0"/>
              </a:rPr>
              <a:t> DINHEIRO</a:t>
            </a:r>
          </a:p>
          <a:p>
            <a:pPr algn="ctr"/>
            <a:endParaRPr lang="pt-BR" sz="4400" b="1" i="1" dirty="0" smtClean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5484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930401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pt-BR" b="1" i="1" dirty="0" smtClean="0">
                <a:latin typeface="Bangla MN" charset="0"/>
                <a:ea typeface="Bangla MN" charset="0"/>
                <a:cs typeface="Bangla MN" charset="0"/>
              </a:rPr>
              <a:t>CAPITALIZAÇÃO NO BRASIL</a:t>
            </a:r>
            <a:endParaRPr lang="pt-BR" b="1" i="1" dirty="0">
              <a:latin typeface="Bangla MN" charset="0"/>
              <a:ea typeface="Bangla MN" charset="0"/>
              <a:cs typeface="Bangla MN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930401"/>
            <a:ext cx="12192000" cy="4927599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endParaRPr lang="pt-BR" sz="2800" dirty="0" smtClean="0">
              <a:latin typeface="Arial Narrow" charset="0"/>
              <a:ea typeface="Arial Narrow" charset="0"/>
              <a:cs typeface="Arial Narrow" charset="0"/>
            </a:endParaRPr>
          </a:p>
          <a:p>
            <a:r>
              <a:rPr lang="pt-BR" sz="7700" b="1" i="1" dirty="0" smtClean="0">
                <a:latin typeface="Arial Narrow" charset="0"/>
                <a:ea typeface="Arial Narrow" charset="0"/>
                <a:cs typeface="Arial Narrow" charset="0"/>
              </a:rPr>
              <a:t>“PREVIDÊNCIA” COMPLEMENTAR</a:t>
            </a:r>
          </a:p>
          <a:p>
            <a:r>
              <a:rPr lang="pt-BR" sz="4700" b="1" dirty="0" smtClean="0">
                <a:latin typeface="Arial Narrow" charset="0"/>
                <a:ea typeface="Arial Narrow" charset="0"/>
                <a:cs typeface="Arial Narrow" charset="0"/>
              </a:rPr>
              <a:t>(Lei nº 6.435/1977)</a:t>
            </a:r>
          </a:p>
          <a:p>
            <a:r>
              <a:rPr lang="pt-BR" sz="4700" b="1" dirty="0" smtClean="0">
                <a:latin typeface="Arial Narrow" charset="0"/>
                <a:ea typeface="Arial Narrow" charset="0"/>
                <a:cs typeface="Arial Narrow" charset="0"/>
              </a:rPr>
              <a:t>(Artigo 202 da EC 20/98)</a:t>
            </a:r>
          </a:p>
          <a:p>
            <a:endParaRPr lang="pt-BR" sz="2600" b="1" dirty="0" smtClean="0">
              <a:latin typeface="Arial Narrow" charset="0"/>
              <a:ea typeface="Arial Narrow" charset="0"/>
              <a:cs typeface="Arial Narrow" charset="0"/>
            </a:endParaRPr>
          </a:p>
          <a:p>
            <a:endParaRPr lang="pt-BR" sz="2900" dirty="0">
              <a:latin typeface="Arial Narrow" charset="0"/>
              <a:ea typeface="Arial Narrow" charset="0"/>
              <a:cs typeface="Arial Narrow" charset="0"/>
            </a:endParaRPr>
          </a:p>
          <a:p>
            <a:r>
              <a:rPr lang="pt-BR" sz="7100" b="1" i="1" dirty="0" smtClean="0">
                <a:latin typeface="Bangla MN" charset="0"/>
                <a:ea typeface="Bangla MN" charset="0"/>
                <a:cs typeface="Bangla MN" charset="0"/>
              </a:rPr>
              <a:t>ABERTA</a:t>
            </a:r>
          </a:p>
          <a:p>
            <a:endParaRPr lang="pt-BR" sz="2600" b="1" i="1" dirty="0" smtClean="0">
              <a:latin typeface="Arial Narrow" charset="0"/>
              <a:ea typeface="Arial Narrow" charset="0"/>
              <a:cs typeface="Arial Narrow" charset="0"/>
            </a:endParaRPr>
          </a:p>
          <a:p>
            <a:r>
              <a:rPr lang="pt-BR" sz="7100" b="1" i="1" dirty="0" smtClean="0">
                <a:latin typeface="Bangla MN" charset="0"/>
                <a:ea typeface="Bangla MN" charset="0"/>
                <a:cs typeface="Bangla MN" charset="0"/>
              </a:rPr>
              <a:t>FECHADA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24409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930401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pt-BR" b="1" i="1" dirty="0" smtClean="0">
                <a:latin typeface="Bangla MN" charset="0"/>
                <a:ea typeface="Bangla MN" charset="0"/>
                <a:cs typeface="Bangla MN" charset="0"/>
              </a:rPr>
              <a:t>CAPITALIZAÇÃO NO BRASIL</a:t>
            </a:r>
            <a:endParaRPr lang="pt-BR" b="1" i="1" dirty="0">
              <a:latin typeface="Bangla MN" charset="0"/>
              <a:ea typeface="Bangla MN" charset="0"/>
              <a:cs typeface="Bangla MN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930401"/>
            <a:ext cx="12192000" cy="4927599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pt-BR" sz="2800" dirty="0" smtClean="0">
              <a:latin typeface="Arial Narrow" charset="0"/>
              <a:ea typeface="Arial Narrow" charset="0"/>
              <a:cs typeface="Arial Narrow" charset="0"/>
            </a:endParaRPr>
          </a:p>
          <a:p>
            <a:r>
              <a:rPr lang="pt-BR" sz="5400" b="1" i="1" dirty="0" smtClean="0">
                <a:latin typeface="Bangla MN" charset="0"/>
                <a:ea typeface="Bangla MN" charset="0"/>
                <a:cs typeface="Bangla MN" charset="0"/>
              </a:rPr>
              <a:t>1 </a:t>
            </a:r>
            <a:r>
              <a:rPr lang="mr-IN" sz="5400" b="1" i="1" dirty="0" smtClean="0">
                <a:latin typeface="Bangla MN" charset="0"/>
                <a:ea typeface="Bangla MN" charset="0"/>
                <a:cs typeface="Bangla MN" charset="0"/>
              </a:rPr>
              <a:t>–</a:t>
            </a:r>
            <a:r>
              <a:rPr lang="pt-BR" sz="5400" b="1" i="1" dirty="0" smtClean="0">
                <a:latin typeface="Bangla MN" charset="0"/>
                <a:ea typeface="Bangla MN" charset="0"/>
                <a:cs typeface="Bangla MN" charset="0"/>
              </a:rPr>
              <a:t> ABERTA: </a:t>
            </a:r>
          </a:p>
          <a:p>
            <a:r>
              <a:rPr lang="pt-BR" sz="4400" dirty="0" smtClean="0">
                <a:latin typeface="Bangla MN" charset="0"/>
                <a:ea typeface="Bangla MN" charset="0"/>
                <a:cs typeface="Bangla MN" charset="0"/>
              </a:rPr>
              <a:t>BANCOS/SEGURADORAS</a:t>
            </a:r>
          </a:p>
          <a:p>
            <a:endParaRPr lang="pt-BR" sz="5400" dirty="0" smtClean="0">
              <a:latin typeface="Bangla MN" charset="0"/>
              <a:ea typeface="Bangla MN" charset="0"/>
              <a:cs typeface="Bangla MN" charset="0"/>
            </a:endParaRPr>
          </a:p>
          <a:p>
            <a:r>
              <a:rPr lang="pt-BR" sz="5400" b="1" i="1" dirty="0" smtClean="0">
                <a:latin typeface="Bangla MN" charset="0"/>
                <a:ea typeface="Bangla MN" charset="0"/>
                <a:cs typeface="Bangla MN" charset="0"/>
              </a:rPr>
              <a:t>2 </a:t>
            </a:r>
            <a:r>
              <a:rPr lang="mr-IN" sz="5400" b="1" i="1" dirty="0" smtClean="0">
                <a:latin typeface="Bangla MN" charset="0"/>
                <a:ea typeface="Bangla MN" charset="0"/>
                <a:cs typeface="Bangla MN" charset="0"/>
              </a:rPr>
              <a:t>–</a:t>
            </a:r>
            <a:r>
              <a:rPr lang="pt-BR" sz="5400" b="1" i="1" dirty="0" smtClean="0">
                <a:latin typeface="Bangla MN" charset="0"/>
                <a:ea typeface="Bangla MN" charset="0"/>
                <a:cs typeface="Bangla MN" charset="0"/>
              </a:rPr>
              <a:t> FECHADA:</a:t>
            </a:r>
          </a:p>
          <a:p>
            <a:r>
              <a:rPr lang="pt-BR" sz="5400" dirty="0" smtClean="0">
                <a:latin typeface="Bangla MN" charset="0"/>
                <a:ea typeface="Bangla MN" charset="0"/>
                <a:cs typeface="Bangla MN" charset="0"/>
              </a:rPr>
              <a:t> </a:t>
            </a:r>
            <a:r>
              <a:rPr lang="pt-BR" sz="4400" dirty="0" smtClean="0">
                <a:latin typeface="Bangla MN" charset="0"/>
                <a:ea typeface="Bangla MN" charset="0"/>
                <a:cs typeface="Bangla MN" charset="0"/>
              </a:rPr>
              <a:t>FUNDOS DE PENSÃO</a:t>
            </a:r>
          </a:p>
          <a:p>
            <a:endParaRPr lang="pt-BR" sz="5400" dirty="0">
              <a:latin typeface="Bangla MN" charset="0"/>
              <a:ea typeface="Bangla MN" charset="0"/>
              <a:cs typeface="Bangla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4931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223</Words>
  <Application>Microsoft Macintosh PowerPoint</Application>
  <PresentationFormat>Widescreen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2" baseType="lpstr">
      <vt:lpstr>Apple Chancery</vt:lpstr>
      <vt:lpstr>Arial Narrow</vt:lpstr>
      <vt:lpstr>Bangla MN</vt:lpstr>
      <vt:lpstr>Baskerville Old Face</vt:lpstr>
      <vt:lpstr>Calibri</vt:lpstr>
      <vt:lpstr>Calibri Light</vt:lpstr>
      <vt:lpstr>Wingdings</vt:lpstr>
      <vt:lpstr>Arial</vt:lpstr>
      <vt:lpstr>Office Theme</vt:lpstr>
      <vt:lpstr>PEC 06/2019 (20.02.2019)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CAPITALIZAÇÃO NO BRASIL</vt:lpstr>
      <vt:lpstr>CAPITALIZAÇÃO NO BRASIL</vt:lpstr>
      <vt:lpstr>CAPITALIZAÇÃO NO BRASIL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PEC 06/2019 (20.02.2019)</dc:title>
  <dc:creator>Usuário do Microsoft Office</dc:creator>
  <cp:lastModifiedBy>Usuário do Microsoft Office</cp:lastModifiedBy>
  <cp:revision>14</cp:revision>
  <dcterms:created xsi:type="dcterms:W3CDTF">2019-05-27T23:40:53Z</dcterms:created>
  <dcterms:modified xsi:type="dcterms:W3CDTF">2019-05-28T16:40:56Z</dcterms:modified>
</cp:coreProperties>
</file>